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9" r:id="rId5"/>
    <p:sldId id="270" r:id="rId6"/>
    <p:sldId id="266" r:id="rId7"/>
    <p:sldId id="267" r:id="rId8"/>
    <p:sldId id="258" r:id="rId9"/>
    <p:sldId id="259" r:id="rId10"/>
    <p:sldId id="262" r:id="rId11"/>
    <p:sldId id="268" r:id="rId12"/>
    <p:sldId id="264" r:id="rId13"/>
    <p:sldId id="265" r:id="rId14"/>
    <p:sldId id="273" r:id="rId15"/>
    <p:sldId id="26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0" autoAdjust="0"/>
  </p:normalViewPr>
  <p:slideViewPr>
    <p:cSldViewPr>
      <p:cViewPr varScale="1">
        <p:scale>
          <a:sx n="80" d="100"/>
          <a:sy n="80" d="100"/>
        </p:scale>
        <p:origin x="11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2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9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8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7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2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0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9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7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74A2-2324-4A67-ABBF-1C3163EB741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44D4-CB7C-4C3E-A604-AF9BBC83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register.gemcsu.nhs.uk/" TargetMode="External"/><Relationship Id="rId2" Type="http://schemas.openxmlformats.org/officeDocument/2006/relationships/hyperlink" Target="https://services.nhsbsa.nhs.uk/nhs-prescription-services-submissions/lo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pe.ac.uk/services/hep-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selby@nhs.ne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selby@nhs.net" TargetMode="External"/><Relationship Id="rId2" Type="http://schemas.openxmlformats.org/officeDocument/2006/relationships/hyperlink" Target="mailto:add-tr.hepatitis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sternliver.net/referral-pathways/community-pharmac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43154/HCV_in_the_UK_2020.pdf" TargetMode="External"/><Relationship Id="rId2" Type="http://schemas.openxmlformats.org/officeDocument/2006/relationships/hyperlink" Target="http://ljwg.org.uk/wp-content/uploads/2018/05/LJWG-Pharmacy-Testing-Phase-1-final-report-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990656" cy="1470025"/>
          </a:xfrm>
        </p:spPr>
        <p:txBody>
          <a:bodyPr/>
          <a:lstStyle/>
          <a:p>
            <a:r>
              <a:rPr lang="en-GB" b="1" dirty="0"/>
              <a:t>Community Pharmacy Hepatitis C Antibody Testing Service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Paul Selby,</a:t>
            </a:r>
          </a:p>
          <a:p>
            <a:r>
              <a:rPr lang="en-GB" dirty="0"/>
              <a:t>Eastern Liver Network Lead Pharmacist</a:t>
            </a:r>
          </a:p>
        </p:txBody>
      </p:sp>
      <p:pic>
        <p:nvPicPr>
          <p:cNvPr id="4" name="Picture 3" descr="Diagram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43685" cy="160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08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PharmOutcomes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Paper consent &amp; referral form replicated in </a:t>
            </a:r>
            <a:r>
              <a:rPr lang="en-GB" dirty="0" err="1"/>
              <a:t>PharmOutcomes</a:t>
            </a:r>
            <a:r>
              <a:rPr lang="en-GB" dirty="0"/>
              <a:t> platform</a:t>
            </a:r>
          </a:p>
          <a:p>
            <a:r>
              <a:rPr lang="en-GB" dirty="0"/>
              <a:t>Automatic referral to ODN and GP on completion (and provided consent given/ recorded)</a:t>
            </a:r>
          </a:p>
          <a:p>
            <a:r>
              <a:rPr lang="en-GB" dirty="0"/>
              <a:t>Limited number of licenses which will be assigned by the ODN when notified of pharmacists signed up to the initiative</a:t>
            </a:r>
          </a:p>
        </p:txBody>
      </p:sp>
    </p:spTree>
    <p:extLst>
      <p:ext uri="{BB962C8B-B14F-4D97-AF65-F5344CB8AC3E}">
        <p14:creationId xmlns:p14="http://schemas.microsoft.com/office/powerpoint/2010/main" val="32976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contractors meet the criteria and wish to provide this service, they should:</a:t>
            </a:r>
          </a:p>
          <a:p>
            <a:r>
              <a:rPr lang="en-GB" sz="2400" dirty="0"/>
              <a:t>Notify NHS England and NHS Improvement that they intend to provide the service by completion of an electronic registration through the </a:t>
            </a:r>
            <a:r>
              <a:rPr lang="en-GB" sz="2400" dirty="0">
                <a:hlinkClick r:id="rId2"/>
              </a:rPr>
              <a:t>NHSBSA Manage Your Service (MYS) platform</a:t>
            </a:r>
            <a:endParaRPr lang="en-GB" sz="2400" dirty="0"/>
          </a:p>
          <a:p>
            <a:r>
              <a:rPr lang="en-GB" sz="2400" dirty="0"/>
              <a:t>Ensure they are ready to register patients on the </a:t>
            </a:r>
            <a:r>
              <a:rPr lang="en-GB" sz="2400" dirty="0">
                <a:hlinkClick r:id="rId3"/>
              </a:rPr>
              <a:t>Hepatitis C IT Registry</a:t>
            </a:r>
            <a:r>
              <a:rPr lang="en-GB" sz="2400" dirty="0"/>
              <a:t>; and</a:t>
            </a:r>
          </a:p>
          <a:p>
            <a:r>
              <a:rPr lang="en-GB" sz="2400" dirty="0"/>
              <a:t>Ensure any staff providing the service watch the </a:t>
            </a:r>
            <a:r>
              <a:rPr lang="en-GB" sz="2400" dirty="0">
                <a:hlinkClick r:id="rId4"/>
              </a:rPr>
              <a:t>NHS England and NHS Improvement training video</a:t>
            </a:r>
            <a:r>
              <a:rPr lang="en-GB" sz="2400" dirty="0"/>
              <a:t>, which is the core training requirement.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76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Hepatitis C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Charlotte Brown, regional peer support worker</a:t>
            </a:r>
          </a:p>
          <a:p>
            <a:r>
              <a:rPr lang="en-GB" dirty="0"/>
              <a:t>Support patients and staff</a:t>
            </a:r>
          </a:p>
          <a:p>
            <a:r>
              <a:rPr lang="en-GB" dirty="0"/>
              <a:t>Charity will support with getting patients to appointments/ testing</a:t>
            </a:r>
          </a:p>
          <a:p>
            <a:r>
              <a:rPr lang="en-GB" dirty="0"/>
              <a:t>Lived experience and good link to support patients</a:t>
            </a:r>
          </a:p>
        </p:txBody>
      </p:sp>
      <p:pic>
        <p:nvPicPr>
          <p:cNvPr id="4" name="Picture 4" descr="Description: Description: Description: Description: Description: Description: Description: HCT logo comp not cent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03395"/>
            <a:ext cx="2376264" cy="5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92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Expanded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ELN is actively looking at whether pharmacies can offer additional tests</a:t>
            </a:r>
          </a:p>
          <a:p>
            <a:pPr lvl="1"/>
            <a:r>
              <a:rPr lang="en-GB" dirty="0"/>
              <a:t>HCV RNA tests via dry blood spot test</a:t>
            </a:r>
          </a:p>
          <a:p>
            <a:pPr lvl="1"/>
            <a:r>
              <a:rPr lang="en-GB" dirty="0"/>
              <a:t>Larger cohorts/ entire patient cohort</a:t>
            </a:r>
          </a:p>
          <a:p>
            <a:r>
              <a:rPr lang="en-GB" dirty="0"/>
              <a:t>Always looking for ways to test more – open to advice!</a:t>
            </a:r>
          </a:p>
          <a:p>
            <a:r>
              <a:rPr lang="en-GB" dirty="0"/>
              <a:t>If you are interested in supporting us please contact </a:t>
            </a:r>
            <a:r>
              <a:rPr lang="en-GB" dirty="0">
                <a:hlinkClick r:id="rId2"/>
              </a:rPr>
              <a:t>paul.selby@nhs.net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88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Session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331640" y="1412776"/>
            <a:ext cx="6855694" cy="4824536"/>
            <a:chOff x="1449288" y="1628800"/>
            <a:chExt cx="6738046" cy="4608512"/>
          </a:xfrm>
        </p:grpSpPr>
        <p:pic>
          <p:nvPicPr>
            <p:cNvPr id="42" name="Picture 2" descr="Item? East Midlands and East Anglia Including London (OS Travel Map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288" y="1628800"/>
              <a:ext cx="6435080" cy="460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962795" y="3640339"/>
              <a:ext cx="704033" cy="643693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070898" y="2352954"/>
              <a:ext cx="704033" cy="643693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827656" y="4042647"/>
              <a:ext cx="704033" cy="643693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258763" y="2516594"/>
              <a:ext cx="704033" cy="643693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801968" y="3829880"/>
              <a:ext cx="704033" cy="631709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962788" y="2434773"/>
              <a:ext cx="508572" cy="480053"/>
            </a:xfrm>
            <a:prstGeom prst="ellips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413205" y="4647150"/>
              <a:ext cx="508572" cy="480053"/>
            </a:xfrm>
            <a:prstGeom prst="ellips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05471" y="3482132"/>
              <a:ext cx="508572" cy="480053"/>
            </a:xfrm>
            <a:prstGeom prst="ellips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666828" y="2154517"/>
              <a:ext cx="508572" cy="480053"/>
            </a:xfrm>
            <a:prstGeom prst="ellips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187028" y="5010902"/>
              <a:ext cx="508572" cy="480053"/>
            </a:xfrm>
            <a:prstGeom prst="ellips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690242" y="4816017"/>
              <a:ext cx="1497092" cy="1408955"/>
              <a:chOff x="7323380" y="4517844"/>
              <a:chExt cx="1497092" cy="1408955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7323380" y="4581128"/>
                <a:ext cx="272956" cy="241113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334882" y="5347020"/>
                <a:ext cx="272956" cy="24111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323772" y="4964074"/>
                <a:ext cx="272956" cy="24111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607838" y="451784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Hub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628454" y="4899156"/>
                <a:ext cx="973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Calibri"/>
                  </a:rPr>
                  <a:t>Sub-hub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628454" y="5280468"/>
                <a:ext cx="11920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/>
                  </a:rPr>
                  <a:t>Treatment Centre</a:t>
                </a:r>
              </a:p>
            </p:txBody>
          </p:sp>
        </p:grpSp>
        <p:sp>
          <p:nvSpPr>
            <p:cNvPr id="62" name="Oval 61"/>
            <p:cNvSpPr/>
            <p:nvPr/>
          </p:nvSpPr>
          <p:spPr>
            <a:xfrm>
              <a:off x="5105471" y="5582489"/>
              <a:ext cx="508572" cy="480053"/>
            </a:xfrm>
            <a:prstGeom prst="ellipse">
              <a:avLst/>
            </a:prstGeom>
            <a:noFill/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314811" y="5503360"/>
              <a:ext cx="704033" cy="643693"/>
            </a:xfrm>
            <a:prstGeom prst="ellips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0817"/>
            <a:ext cx="1440160" cy="1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/>
          <p:nvPr/>
        </p:nvSpPr>
        <p:spPr>
          <a:xfrm>
            <a:off x="2860338" y="4530752"/>
            <a:ext cx="716326" cy="661320"/>
          </a:xfrm>
          <a:prstGeom prst="ellips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18846" y="2214413"/>
            <a:ext cx="517452" cy="502555"/>
          </a:xfrm>
          <a:prstGeom prst="ellipse">
            <a:avLst/>
          </a:prstGeom>
          <a:noFill/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13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/>
              <a:t>For all enquiries please email: </a:t>
            </a:r>
          </a:p>
          <a:p>
            <a:pPr marL="0" indent="0">
              <a:buNone/>
            </a:pPr>
            <a:r>
              <a:rPr lang="en-GB" sz="4000" b="1" dirty="0">
                <a:hlinkClick r:id="rId2"/>
              </a:rPr>
              <a:t>add-tr.hepatitis@nhs.net</a:t>
            </a:r>
            <a:r>
              <a:rPr lang="en-GB" sz="4000" b="1" dirty="0"/>
              <a:t> </a:t>
            </a:r>
            <a:r>
              <a:rPr lang="en-GB" sz="4000" dirty="0"/>
              <a:t>or</a:t>
            </a:r>
          </a:p>
          <a:p>
            <a:pPr marL="0" indent="0">
              <a:buNone/>
            </a:pPr>
            <a:r>
              <a:rPr lang="en-GB" sz="4000" b="1" dirty="0">
                <a:hlinkClick r:id="rId3"/>
              </a:rPr>
              <a:t>paul.selby@nhs.net</a:t>
            </a:r>
            <a:r>
              <a:rPr lang="en-GB" sz="4000" b="1" dirty="0"/>
              <a:t> </a:t>
            </a:r>
          </a:p>
          <a:p>
            <a:endParaRPr lang="en-GB" sz="4000" dirty="0"/>
          </a:p>
          <a:p>
            <a:endParaRPr lang="en-GB" sz="4000" dirty="0"/>
          </a:p>
          <a:p>
            <a:pPr marL="0" indent="0">
              <a:buNone/>
            </a:pPr>
            <a:r>
              <a:rPr lang="en-GB" sz="4000" dirty="0"/>
              <a:t>Further information available at:</a:t>
            </a:r>
          </a:p>
          <a:p>
            <a:pPr marL="0" indent="0">
              <a:buNone/>
            </a:pPr>
            <a:r>
              <a:rPr lang="en-GB" sz="4000" b="1" dirty="0">
                <a:hlinkClick r:id="rId4"/>
              </a:rPr>
              <a:t>https://easternliver.net/referral-pathways/community-pharmacy</a:t>
            </a:r>
            <a:r>
              <a:rPr lang="en-GB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12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PharmOutcomes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6" t="5185" r="25092" b="6042"/>
          <a:stretch/>
        </p:blipFill>
        <p:spPr bwMode="auto">
          <a:xfrm>
            <a:off x="262980" y="1484784"/>
            <a:ext cx="4263330" cy="447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4313" r="22136" b="3988"/>
          <a:stretch/>
        </p:blipFill>
        <p:spPr bwMode="auto">
          <a:xfrm>
            <a:off x="4644008" y="1376809"/>
            <a:ext cx="3562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40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Webinar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12pm: Welcome &amp; Introduction</a:t>
            </a:r>
          </a:p>
          <a:p>
            <a:r>
              <a:rPr lang="en-GB" dirty="0"/>
              <a:t>12.05pm: Overview of service &amp; changes to provision in East of England</a:t>
            </a:r>
          </a:p>
          <a:p>
            <a:r>
              <a:rPr lang="en-GB" dirty="0"/>
              <a:t>12.20pm: Q&amp;A session</a:t>
            </a:r>
          </a:p>
          <a:p>
            <a:r>
              <a:rPr lang="en-GB" dirty="0"/>
              <a:t>12.50pm: Summary and close</a:t>
            </a:r>
          </a:p>
        </p:txBody>
      </p:sp>
    </p:spTree>
    <p:extLst>
      <p:ext uri="{BB962C8B-B14F-4D97-AF65-F5344CB8AC3E}">
        <p14:creationId xmlns:p14="http://schemas.microsoft.com/office/powerpoint/2010/main" val="75766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Q&amp;A will be via chat box – you can leave questions during or after the presentation</a:t>
            </a:r>
          </a:p>
          <a:p>
            <a:r>
              <a:rPr lang="en-GB" dirty="0"/>
              <a:t>Please mute your microphones</a:t>
            </a:r>
          </a:p>
          <a:p>
            <a:r>
              <a:rPr lang="en-GB" b="1" dirty="0"/>
              <a:t>This webinar will be recorded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72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Hepatitis C Virus (HCV) is an infectious blood-borne virus. </a:t>
            </a:r>
          </a:p>
          <a:p>
            <a:r>
              <a:rPr lang="en-GB" dirty="0"/>
              <a:t>10-20% of those infected progress to cirrhosis with associated complications</a:t>
            </a:r>
            <a:r>
              <a:rPr lang="en-GB" baseline="30000" dirty="0"/>
              <a:t>1</a:t>
            </a:r>
          </a:p>
          <a:p>
            <a:r>
              <a:rPr lang="en-GB" dirty="0"/>
              <a:t>Directing acting antiviral treatments are over 95% effective at achieving </a:t>
            </a:r>
            <a:r>
              <a:rPr lang="en-GB" b="1" dirty="0"/>
              <a:t>cure </a:t>
            </a:r>
            <a:r>
              <a:rPr lang="en-GB" dirty="0"/>
              <a:t>with minimal side effects</a:t>
            </a:r>
          </a:p>
          <a:p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2383" y="6309320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1. London Joint Working Group on substance use and Hepatitis C (2018) HCV testing in NSP (Needle and Syringe Provision) Community Pharmacies Pilot (Phase 1). Available at: http://ljwg.org.uk/wp-content/uploads/2018/05/LJWG-Pharmacy-Testing-Phase-1-final-report-.pdf</a:t>
            </a:r>
          </a:p>
        </p:txBody>
      </p:sp>
    </p:spTree>
    <p:extLst>
      <p:ext uri="{BB962C8B-B14F-4D97-AF65-F5344CB8AC3E}">
        <p14:creationId xmlns:p14="http://schemas.microsoft.com/office/powerpoint/2010/main" val="227975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PHE estimates 118,000 people are chronically infected with HCV (2020)</a:t>
            </a:r>
            <a:r>
              <a:rPr lang="en-GB" baseline="30000" dirty="0"/>
              <a:t>2</a:t>
            </a:r>
          </a:p>
          <a:p>
            <a:r>
              <a:rPr lang="en-GB" dirty="0"/>
              <a:t>People Who Inject Drugs account for 90% of all new HCV infections and are at the highest risk of contracting HCV in the UK</a:t>
            </a:r>
            <a:r>
              <a:rPr lang="en-GB" baseline="30000" dirty="0"/>
              <a:t>1</a:t>
            </a:r>
          </a:p>
          <a:p>
            <a:r>
              <a:rPr lang="en-GB" dirty="0"/>
              <a:t>NHS England is committed to eliminating HCV by 2025 – Operational Deliver Networks set up to support this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2383" y="600270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050" dirty="0"/>
              <a:t>London Joint Working Group on substance use and Hepatitis C (2018) HCV testing in NSP (Needle and Syringe Provision) Community Pharmacies Pilot (Phase 1). Available at: </a:t>
            </a:r>
            <a:r>
              <a:rPr lang="en-GB" sz="1050" dirty="0">
                <a:hlinkClick r:id="rId2"/>
              </a:rPr>
              <a:t>http://ljwg.org.uk/wp-content/uploads/2018/05/LJWG-Pharmacy-Testing-Phase-1-final-report-.pdf</a:t>
            </a:r>
            <a:endParaRPr lang="en-GB" sz="1050" dirty="0"/>
          </a:p>
          <a:p>
            <a:pPr marL="228600" indent="-228600">
              <a:buAutoNum type="arabicPeriod"/>
            </a:pPr>
            <a:r>
              <a:rPr lang="en-GB" sz="1050" dirty="0"/>
              <a:t>Hepatitis C in the UK 2020: Working to eliminate hepatitis C as a major public health threat. Available at: </a:t>
            </a:r>
            <a:r>
              <a:rPr lang="en-GB" sz="1050" dirty="0">
                <a:hlinkClick r:id="rId3"/>
              </a:rPr>
              <a:t>https://assets.publishing.service.gov.uk/government/uploads/system/uploads/attachment_data/file/943154/HCV_in_the_UK_2020.pdf</a:t>
            </a:r>
            <a:r>
              <a:rPr lang="en-GB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01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 Pharmacy Hepatitis C Antibody testing advanced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People who inject drugs (PWID) who are </a:t>
            </a:r>
            <a:r>
              <a:rPr lang="en-GB" i="1" dirty="0"/>
              <a:t>not currently accessing community drug and alcohol treatment services,</a:t>
            </a:r>
            <a:r>
              <a:rPr lang="en-GB" dirty="0"/>
              <a:t> will have the opportunity to be </a:t>
            </a:r>
            <a:r>
              <a:rPr lang="en-GB" b="1" dirty="0"/>
              <a:t>tested for the hepatitis C virus (HCV) </a:t>
            </a:r>
            <a:r>
              <a:rPr lang="en-GB" dirty="0"/>
              <a:t>at a participating community pharmacy.</a:t>
            </a:r>
          </a:p>
          <a:p>
            <a:endParaRPr lang="en-GB" dirty="0"/>
          </a:p>
          <a:p>
            <a:r>
              <a:rPr lang="en-GB" i="1" dirty="0"/>
              <a:t>Where individuals test positive for hepatitis C antibodies</a:t>
            </a:r>
            <a:r>
              <a:rPr lang="en-GB" dirty="0"/>
              <a:t>, they will be </a:t>
            </a:r>
            <a:r>
              <a:rPr lang="en-GB" b="1" dirty="0"/>
              <a:t>referred for appropriate further testing and treatment </a:t>
            </a:r>
            <a:r>
              <a:rPr lang="en-GB" dirty="0"/>
              <a:t>via the relevant NHS Operational Delivery Network.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22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HCV testing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8355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Patient infected with hepatitis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2699628"/>
            <a:ext cx="265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Naturally clears virus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350274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Chronic Hepatitis C - six  months after infection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679" y="53012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Antibodies detect if patient EVER had hepatitis C – useful to identify if further testing required</a:t>
            </a:r>
          </a:p>
          <a:p>
            <a:r>
              <a:rPr lang="en-GB" dirty="0"/>
              <a:t>If RNA positive then HCV has established – treatment is required</a:t>
            </a:r>
          </a:p>
          <a:p>
            <a:r>
              <a:rPr lang="en-GB" dirty="0"/>
              <a:t>Genotype to establish particular viral make-up and appropriate treatment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4355976" y="1844824"/>
            <a:ext cx="432048" cy="30577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331640" y="2204864"/>
            <a:ext cx="432048" cy="10878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2947384" y="2269181"/>
            <a:ext cx="432048" cy="30577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32040" y="162285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Hepatitis C antibody </a:t>
            </a:r>
            <a:r>
              <a:rPr lang="en-GB" b="1" dirty="0"/>
              <a:t>positive</a:t>
            </a:r>
          </a:p>
          <a:p>
            <a:r>
              <a:rPr lang="en-GB" dirty="0"/>
              <a:t>HCV RNA </a:t>
            </a:r>
            <a:r>
              <a:rPr lang="en-GB" b="1" dirty="0"/>
              <a:t>positive</a:t>
            </a:r>
          </a:p>
        </p:txBody>
      </p:sp>
      <p:sp>
        <p:nvSpPr>
          <p:cNvPr id="12" name="Down Arrow 11"/>
          <p:cNvSpPr/>
          <p:nvPr/>
        </p:nvSpPr>
        <p:spPr>
          <a:xfrm rot="16200000">
            <a:off x="4347103" y="2700048"/>
            <a:ext cx="432048" cy="30577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932040" y="256664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Remain C antibody </a:t>
            </a:r>
            <a:r>
              <a:rPr lang="en-GB" b="1" dirty="0"/>
              <a:t>positive</a:t>
            </a:r>
          </a:p>
          <a:p>
            <a:r>
              <a:rPr lang="en-GB" dirty="0"/>
              <a:t>Now RNA </a:t>
            </a:r>
            <a:r>
              <a:rPr lang="en-GB" i="1" dirty="0"/>
              <a:t>negative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350274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Hepatitis C antibody </a:t>
            </a:r>
            <a:r>
              <a:rPr lang="en-GB" b="1" dirty="0"/>
              <a:t>positive</a:t>
            </a:r>
          </a:p>
          <a:p>
            <a:r>
              <a:rPr lang="en-GB" dirty="0"/>
              <a:t>HCV RNA </a:t>
            </a:r>
            <a:r>
              <a:rPr lang="en-GB" b="1" dirty="0"/>
              <a:t>positive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4355976" y="3636152"/>
            <a:ext cx="432048" cy="30577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5156" y="3356171"/>
            <a:ext cx="7991260" cy="100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5868144" y="4139944"/>
            <a:ext cx="432048" cy="5438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932040" y="46438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Hepatitis C genotype (1-6)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4854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Patient Pathway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20338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HCV Antibody POC test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02001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Community Pharmacy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0712" y="2708920"/>
            <a:ext cx="265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Electronic referral to ODN</a:t>
            </a:r>
          </a:p>
          <a:p>
            <a:r>
              <a:rPr lang="en-GB" dirty="0"/>
              <a:t>add-tr.hepatitis@nhs.net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3632181"/>
            <a:ext cx="206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Eastern Hepatitis Network ODN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5836" y="3632250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Allocation to Local Service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9882" y="43244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HCV RNA testing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48691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Genotype testing</a:t>
            </a:r>
          </a:p>
          <a:p>
            <a:r>
              <a:rPr lang="en-GB" dirty="0"/>
              <a:t>Liver Blood Tests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5964877"/>
            <a:ext cx="136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Treatment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139952" y="2403144"/>
            <a:ext cx="432048" cy="30577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4139952" y="3372640"/>
            <a:ext cx="432048" cy="30577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4146211" y="4023892"/>
            <a:ext cx="432048" cy="30577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18700194">
            <a:off x="5117859" y="4597275"/>
            <a:ext cx="432048" cy="305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rot="2590834">
            <a:off x="3249971" y="4600976"/>
            <a:ext cx="432048" cy="30577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2123728" y="5592921"/>
            <a:ext cx="432048" cy="30577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6200000">
            <a:off x="5652120" y="2096948"/>
            <a:ext cx="432048" cy="305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156176" y="19168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Negative results discharged with safe injecting advice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71965" y="494659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Negative results discharged with safe injecting advice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51520" y="3525528"/>
            <a:ext cx="374441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16016" y="3525528"/>
            <a:ext cx="374441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 rot="16200000">
            <a:off x="5652120" y="2879197"/>
            <a:ext cx="432048" cy="30577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156176" y="284741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Notification to GP</a:t>
            </a:r>
          </a:p>
        </p:txBody>
      </p:sp>
    </p:spTree>
    <p:extLst>
      <p:ext uri="{BB962C8B-B14F-4D97-AF65-F5344CB8AC3E}">
        <p14:creationId xmlns:p14="http://schemas.microsoft.com/office/powerpoint/2010/main" val="341962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ommunity Pharmacy consent v1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10395" r="10951" b="4284"/>
          <a:stretch/>
        </p:blipFill>
        <p:spPr>
          <a:xfrm>
            <a:off x="107504" y="1052736"/>
            <a:ext cx="5775604" cy="38616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Consent &amp; Referral</a:t>
            </a:r>
          </a:p>
        </p:txBody>
      </p:sp>
      <p:pic>
        <p:nvPicPr>
          <p:cNvPr id="10" name="Picture 9" descr="Community Pharmacy consent v1 - Microsoft Wor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t="12211" r="23719" b="6972"/>
          <a:stretch/>
        </p:blipFill>
        <p:spPr>
          <a:xfrm>
            <a:off x="5508104" y="3415157"/>
            <a:ext cx="3493840" cy="3278579"/>
          </a:xfrm>
          <a:prstGeom prst="rect">
            <a:avLst/>
          </a:prstGeom>
        </p:spPr>
      </p:pic>
      <p:pic>
        <p:nvPicPr>
          <p:cNvPr id="11" name="Picture 4" descr="Description: Description: Description: Description: Description: Description: Description: HCT logo comp not cent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61248"/>
            <a:ext cx="2376264" cy="5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51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Community Pharmacy Hepatitis C Antibody Testing Service</vt:lpstr>
      <vt:lpstr>Webinar Agenda</vt:lpstr>
      <vt:lpstr>Introduction</vt:lpstr>
      <vt:lpstr>Background</vt:lpstr>
      <vt:lpstr>Background</vt:lpstr>
      <vt:lpstr>Community Pharmacy Hepatitis C Antibody testing advanced service</vt:lpstr>
      <vt:lpstr>HCV testing</vt:lpstr>
      <vt:lpstr>Patient Pathway</vt:lpstr>
      <vt:lpstr>Consent &amp; Referral</vt:lpstr>
      <vt:lpstr>PharmOutcomes</vt:lpstr>
      <vt:lpstr>Signing up</vt:lpstr>
      <vt:lpstr>Hepatitis C Trust</vt:lpstr>
      <vt:lpstr>Expanded services?</vt:lpstr>
      <vt:lpstr>Q&amp;A Session</vt:lpstr>
      <vt:lpstr>PowerPoint Presentation</vt:lpstr>
      <vt:lpstr>PharmOutcomes</vt:lpstr>
    </vt:vector>
  </TitlesOfParts>
  <Company>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Pharmacy Hepatitis C Antibody Testing Service</dc:title>
  <dc:creator>Selby, Paul</dc:creator>
  <cp:lastModifiedBy>Charlotte Bowles</cp:lastModifiedBy>
  <cp:revision>11</cp:revision>
  <dcterms:created xsi:type="dcterms:W3CDTF">2021-03-02T08:44:31Z</dcterms:created>
  <dcterms:modified xsi:type="dcterms:W3CDTF">2021-03-04T14:29:32Z</dcterms:modified>
</cp:coreProperties>
</file>